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4" d="100"/>
          <a:sy n="54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BC24B-22A9-4659-A8CC-327130771293}" type="datetimeFigureOut">
              <a:rPr lang="es-CL" smtClean="0"/>
              <a:t>08-04-2019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DFDEF-03DC-480C-995B-22292C84DA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67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DFDEF-03DC-480C-995B-22292C84DA78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53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743357A-2427-4849-BCB3-749712EE9345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CC31-2A66-429E-8347-F4A2A9A95FDD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32A1-2E50-427A-99AB-6C4DBF7BB3CB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C8BB-899A-400A-8922-CA1FB10E6C3E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6E1E91-C9B5-422B-ABB0-8144B53A0F94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5D20-847A-4948-8566-890A6C7E4806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EBD5-052B-4D0A-B87E-6E5ECDE7001E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922B-8C86-41B1-A05E-97504A2833F7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F119-2419-4092-86CD-F2D9ED391436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FFA56D4-805E-4261-BD59-CE9B4B1D4593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BC3A203-736D-47CB-809A-589E3A8ED1CA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7B38C75-AE1E-4108-A03A-322C62BBE422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8000" dirty="0" smtClean="0"/>
              <a:t>El papel de la familia en la convivencia escolar</a:t>
            </a:r>
            <a:endParaRPr lang="es-CL" sz="80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Equipo</a:t>
            </a:r>
            <a:r>
              <a:rPr lang="en-US" dirty="0" smtClean="0"/>
              <a:t> </a:t>
            </a:r>
            <a:r>
              <a:rPr lang="en-US" dirty="0" err="1" smtClean="0"/>
              <a:t>Multidisciplinar</a:t>
            </a:r>
            <a:r>
              <a:rPr lang="en-US" dirty="0" smtClean="0"/>
              <a:t> </a:t>
            </a:r>
            <a:r>
              <a:rPr lang="en-US" dirty="0" err="1" smtClean="0"/>
              <a:t>Instituto</a:t>
            </a:r>
            <a:r>
              <a:rPr lang="en-US" dirty="0" smtClean="0"/>
              <a:t> Miguel León Prado</a:t>
            </a:r>
            <a:endParaRPr lang="en-US" dirty="0"/>
          </a:p>
        </p:txBody>
      </p:sp>
      <p:pic>
        <p:nvPicPr>
          <p:cNvPr id="5" name="Imagen 4" descr="Resultado de imagen para imlp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000" t="1797" r="30600" b="3593"/>
          <a:stretch/>
        </p:blipFill>
        <p:spPr bwMode="auto">
          <a:xfrm>
            <a:off x="5930074" y="216085"/>
            <a:ext cx="615315" cy="866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282633" y="5810491"/>
            <a:ext cx="373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MARTA ANGELA DÍAZ</a:t>
            </a:r>
          </a:p>
          <a:p>
            <a:pPr algn="ctr"/>
            <a:r>
              <a:rPr lang="es-CL" dirty="0" smtClean="0"/>
              <a:t>Encargada de Convivencia Escolar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385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PAPEL DE LA FAMILIA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Ninguna iniciativa escolar para mejorar la convivencia tiene éxito si se excluye a la </a:t>
            </a:r>
            <a:r>
              <a:rPr lang="es-CL" dirty="0" smtClean="0"/>
              <a:t>familia</a:t>
            </a:r>
          </a:p>
          <a:p>
            <a:r>
              <a:rPr lang="es-CL" dirty="0" smtClean="0"/>
              <a:t>Los </a:t>
            </a:r>
            <a:r>
              <a:rPr lang="es-CL" dirty="0"/>
              <a:t>padres constituyen la principal referencia para la socialización de los </a:t>
            </a:r>
            <a:r>
              <a:rPr lang="es-CL" dirty="0" smtClean="0"/>
              <a:t>hijos</a:t>
            </a:r>
          </a:p>
          <a:p>
            <a:r>
              <a:rPr lang="es-CL" dirty="0" smtClean="0"/>
              <a:t>Los </a:t>
            </a:r>
            <a:r>
              <a:rPr lang="es-CL" dirty="0"/>
              <a:t>padres transmiten creencias, valores y actitudes que inciden en el desarrollo personal y social del </a:t>
            </a:r>
            <a:r>
              <a:rPr lang="es-CL" dirty="0" smtClean="0"/>
              <a:t>niño</a:t>
            </a:r>
          </a:p>
          <a:p>
            <a:r>
              <a:rPr lang="es-CL" dirty="0" smtClean="0"/>
              <a:t>La </a:t>
            </a:r>
            <a:r>
              <a:rPr lang="es-CL" dirty="0"/>
              <a:t>mayoría de los niños que viven conflictos en casa también los viven en el </a:t>
            </a:r>
            <a:r>
              <a:rPr lang="es-CL" dirty="0" smtClean="0"/>
              <a:t>colegio</a:t>
            </a:r>
          </a:p>
          <a:p>
            <a:r>
              <a:rPr lang="es-CL" dirty="0" smtClean="0"/>
              <a:t>El </a:t>
            </a:r>
            <a:r>
              <a:rPr lang="es-CL" dirty="0"/>
              <a:t>modo que tienen los padres de gestionarlos conflictos familiares constituye un </a:t>
            </a:r>
            <a:r>
              <a:rPr lang="es-CL" dirty="0" smtClean="0"/>
              <a:t>aprendizaje para </a:t>
            </a:r>
            <a:r>
              <a:rPr lang="es-CL" dirty="0"/>
              <a:t>la gestión de los conflictos escolares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20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4871" y="382385"/>
            <a:ext cx="10799180" cy="1492132"/>
          </a:xfrm>
        </p:spPr>
        <p:txBody>
          <a:bodyPr/>
          <a:lstStyle/>
          <a:p>
            <a:r>
              <a:rPr lang="es-CL" dirty="0" smtClean="0"/>
              <a:t>¿Qué HACEMOS ANTE UNA DISCUSIÓN?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342663"/>
            <a:ext cx="10178322" cy="4536929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Los niños no suelen saber resolver sus problemas solos, necesitan </a:t>
            </a:r>
            <a:r>
              <a:rPr lang="es-CL" dirty="0" smtClean="0"/>
              <a:t>ser guiados  por un adulto. Es importante intervenir sin involucrase en el problema de niños, niñas o jóvenes.</a:t>
            </a:r>
          </a:p>
          <a:p>
            <a:r>
              <a:rPr lang="es-CL" dirty="0" smtClean="0"/>
              <a:t>Si </a:t>
            </a:r>
            <a:r>
              <a:rPr lang="es-CL" dirty="0"/>
              <a:t>no intervenimos en una situación de agresividad es como si la permitiéramos y apoyáramos la </a:t>
            </a:r>
            <a:r>
              <a:rPr lang="es-CL" dirty="0" smtClean="0"/>
              <a:t>violencia</a:t>
            </a:r>
          </a:p>
          <a:p>
            <a:r>
              <a:rPr lang="es-CL" dirty="0" smtClean="0"/>
              <a:t>Recordar </a:t>
            </a:r>
            <a:r>
              <a:rPr lang="es-CL" dirty="0"/>
              <a:t>que estamos siendo modelos de resolución de problemas y de control </a:t>
            </a:r>
            <a:r>
              <a:rPr lang="es-CL" dirty="0" smtClean="0"/>
              <a:t>emocional; no podemos generar un problema mayor. </a:t>
            </a:r>
          </a:p>
          <a:p>
            <a:r>
              <a:rPr lang="es-CL" dirty="0" smtClean="0"/>
              <a:t>Evitar </a:t>
            </a:r>
            <a:r>
              <a:rPr lang="es-CL" dirty="0"/>
              <a:t>la sobreprotección </a:t>
            </a:r>
            <a:r>
              <a:rPr lang="es-CL" dirty="0" smtClean="0"/>
              <a:t>excesiva</a:t>
            </a:r>
          </a:p>
          <a:p>
            <a:r>
              <a:rPr lang="es-CL" dirty="0"/>
              <a:t>Evitar inmiscuirse, convertirse en jueces o dictaminar una </a:t>
            </a:r>
            <a:r>
              <a:rPr lang="es-CL" dirty="0" smtClean="0"/>
              <a:t>solución</a:t>
            </a:r>
          </a:p>
          <a:p>
            <a:r>
              <a:rPr lang="es-CL" dirty="0" smtClean="0"/>
              <a:t>El </a:t>
            </a:r>
            <a:r>
              <a:rPr lang="es-CL" dirty="0"/>
              <a:t>adulto sólo tiene que recapitular y poner el problema donde corresponde: en manos de los </a:t>
            </a:r>
            <a:r>
              <a:rPr lang="es-CL" dirty="0" smtClean="0"/>
              <a:t>niños</a:t>
            </a:r>
          </a:p>
          <a:p>
            <a:r>
              <a:rPr lang="es-CL" dirty="0" smtClean="0"/>
              <a:t>Nosotros </a:t>
            </a:r>
            <a:r>
              <a:rPr lang="es-CL" dirty="0"/>
              <a:t>sólo modulamos el tono de la pelea para calmar el ambiente y facilitar la resolución: inhibir los gritos, dialogar por turnos, parar la agresión</a:t>
            </a:r>
            <a:r>
              <a:rPr lang="es-CL" dirty="0" smtClean="0"/>
              <a:t>…</a:t>
            </a:r>
          </a:p>
          <a:p>
            <a:r>
              <a:rPr lang="es-CL" dirty="0" smtClean="0"/>
              <a:t>Enseñarles </a:t>
            </a:r>
            <a:r>
              <a:rPr lang="es-CL" dirty="0"/>
              <a:t>a diferenciar entre sentimientos y conductas (podemos aceptar todos los sentimientos, pero debemos frenar ciertas conductas</a:t>
            </a:r>
            <a:r>
              <a:rPr lang="es-CL" dirty="0" smtClean="0"/>
              <a:t>)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85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¿QUÉ HACEMOS ANTE UNA SITUACIÓN DE ACOSO ESCOLAR?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Ponerse en contacto con el/la </a:t>
            </a:r>
            <a:r>
              <a:rPr lang="es-CL" dirty="0" smtClean="0"/>
              <a:t>profesor/a jefe del </a:t>
            </a:r>
            <a:r>
              <a:rPr lang="es-CL" dirty="0"/>
              <a:t>niño (evitar encararse con el niño agresor o con sus padres) </a:t>
            </a:r>
            <a:endParaRPr lang="es-CL" dirty="0" smtClean="0"/>
          </a:p>
          <a:p>
            <a:r>
              <a:rPr lang="es-CL" dirty="0" smtClean="0"/>
              <a:t>Plantear </a:t>
            </a:r>
            <a:r>
              <a:rPr lang="es-CL" dirty="0"/>
              <a:t>con serenidad la situación en busca de apoyo, ayuda y </a:t>
            </a:r>
            <a:r>
              <a:rPr lang="es-CL" dirty="0" smtClean="0"/>
              <a:t>orientación</a:t>
            </a:r>
          </a:p>
          <a:p>
            <a:r>
              <a:rPr lang="es-CL" dirty="0" smtClean="0"/>
              <a:t>Profesor/a </a:t>
            </a:r>
            <a:r>
              <a:rPr lang="es-CL" dirty="0"/>
              <a:t>evalúa la situación e informa a </a:t>
            </a:r>
            <a:r>
              <a:rPr lang="es-CL" dirty="0" smtClean="0"/>
              <a:t>Dirección </a:t>
            </a:r>
            <a:r>
              <a:rPr lang="es-CL" dirty="0"/>
              <a:t>de </a:t>
            </a:r>
            <a:r>
              <a:rPr lang="es-CL" dirty="0" smtClean="0"/>
              <a:t>ciclo y/o equipo multidisciplinar</a:t>
            </a:r>
          </a:p>
          <a:p>
            <a:r>
              <a:rPr lang="es-CL" dirty="0" smtClean="0"/>
              <a:t>El colegio </a:t>
            </a:r>
            <a:r>
              <a:rPr lang="es-CL" dirty="0"/>
              <a:t>habla con las familias </a:t>
            </a:r>
            <a:r>
              <a:rPr lang="es-CL" dirty="0" smtClean="0"/>
              <a:t>afectadas</a:t>
            </a:r>
          </a:p>
          <a:p>
            <a:r>
              <a:rPr lang="es-CL" dirty="0" smtClean="0"/>
              <a:t>Se </a:t>
            </a:r>
            <a:r>
              <a:rPr lang="es-CL" dirty="0"/>
              <a:t>aplica un Plan de </a:t>
            </a:r>
            <a:r>
              <a:rPr lang="es-CL" dirty="0" smtClean="0"/>
              <a:t>intervención que apela a la solución del conflicto</a:t>
            </a:r>
          </a:p>
          <a:p>
            <a:r>
              <a:rPr lang="es-CL" dirty="0" smtClean="0"/>
              <a:t>Apoyar </a:t>
            </a:r>
            <a:r>
              <a:rPr lang="es-CL" dirty="0"/>
              <a:t>las decisiones tomadas en el </a:t>
            </a:r>
            <a:r>
              <a:rPr lang="es-CL" dirty="0" smtClean="0"/>
              <a:t>colegio, nunca discutir </a:t>
            </a:r>
            <a:r>
              <a:rPr lang="es-CL" dirty="0"/>
              <a:t>frente a los niños. </a:t>
            </a:r>
            <a:endParaRPr lang="es-CL" dirty="0" smtClean="0"/>
          </a:p>
          <a:p>
            <a:r>
              <a:rPr lang="es-CL" dirty="0" smtClean="0"/>
              <a:t>En </a:t>
            </a:r>
            <a:r>
              <a:rPr lang="es-CL" dirty="0"/>
              <a:t>caso de desacuerdo, </a:t>
            </a:r>
            <a:r>
              <a:rPr lang="es-CL" dirty="0" smtClean="0"/>
              <a:t>hablar </a:t>
            </a:r>
            <a:r>
              <a:rPr lang="es-CL" dirty="0"/>
              <a:t>con las personas </a:t>
            </a:r>
            <a:r>
              <a:rPr lang="es-CL" dirty="0" smtClean="0"/>
              <a:t>a cargo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82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SI MI HIJO/A ES LA VÍCTIMA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527859"/>
            <a:ext cx="10178322" cy="4351734"/>
          </a:xfrm>
        </p:spPr>
        <p:txBody>
          <a:bodyPr/>
          <a:lstStyle/>
          <a:p>
            <a:r>
              <a:rPr lang="es-CL" dirty="0"/>
              <a:t>Mensajes a transmitir</a:t>
            </a:r>
            <a:r>
              <a:rPr lang="es-CL" dirty="0" smtClean="0"/>
              <a:t>:</a:t>
            </a:r>
          </a:p>
          <a:p>
            <a:r>
              <a:rPr lang="es-CL" dirty="0" smtClean="0"/>
              <a:t>COMUNICACIÓN</a:t>
            </a:r>
            <a:r>
              <a:rPr lang="es-CL" dirty="0"/>
              <a:t>: Cuéntaselo a alguien enseguida </a:t>
            </a:r>
            <a:endParaRPr lang="es-CL" dirty="0" smtClean="0"/>
          </a:p>
          <a:p>
            <a:r>
              <a:rPr lang="es-CL" dirty="0" smtClean="0"/>
              <a:t>EMOCIONES</a:t>
            </a:r>
            <a:r>
              <a:rPr lang="es-CL" dirty="0"/>
              <a:t>: No es ninguna vergüenza pedir ayuda. Es bueno expresar cómo nos sentimos a alguien de </a:t>
            </a:r>
            <a:r>
              <a:rPr lang="es-CL" dirty="0" smtClean="0"/>
              <a:t>confianza</a:t>
            </a:r>
          </a:p>
          <a:p>
            <a:r>
              <a:rPr lang="es-CL" dirty="0" smtClean="0"/>
              <a:t>SEGURIDAD</a:t>
            </a:r>
            <a:r>
              <a:rPr lang="es-CL" dirty="0"/>
              <a:t>: Busca la ayuda de los compañeros y amigos o de algún adulto de </a:t>
            </a:r>
            <a:r>
              <a:rPr lang="es-CL" dirty="0" smtClean="0"/>
              <a:t>confianza</a:t>
            </a:r>
          </a:p>
          <a:p>
            <a:r>
              <a:rPr lang="es-CL" dirty="0" smtClean="0"/>
              <a:t>COGNITIVO</a:t>
            </a:r>
            <a:r>
              <a:rPr lang="es-CL" dirty="0"/>
              <a:t>: Nadie tiene derecho a tratarte mal. Tú vales tanto como cualquier otra persona. No eres inferior. </a:t>
            </a: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Debemos </a:t>
            </a:r>
            <a:r>
              <a:rPr lang="es-CL" dirty="0"/>
              <a:t>enseñar a los demás como queremos que nos traten poniéndoles límites. Casi todos piensan que no está bien que un compañero sufra la agresión de otro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61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 </a:t>
            </a:r>
            <a:r>
              <a:rPr lang="es-CL" b="1" dirty="0"/>
              <a:t>SI MI HIJO/A ES EL AGRESOR/A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Mensajes a transmitir</a:t>
            </a:r>
            <a:r>
              <a:rPr lang="es-CL" dirty="0" smtClean="0"/>
              <a:t>:</a:t>
            </a:r>
          </a:p>
          <a:p>
            <a:r>
              <a:rPr lang="es-CL" dirty="0" smtClean="0"/>
              <a:t>A </a:t>
            </a:r>
            <a:r>
              <a:rPr lang="es-CL" dirty="0"/>
              <a:t>todos nos gusta que nos traten con </a:t>
            </a:r>
            <a:r>
              <a:rPr lang="es-CL" dirty="0" smtClean="0"/>
              <a:t>respeto</a:t>
            </a:r>
          </a:p>
          <a:p>
            <a:r>
              <a:rPr lang="es-CL" dirty="0" smtClean="0"/>
              <a:t>Los </a:t>
            </a:r>
            <a:r>
              <a:rPr lang="es-CL" dirty="0"/>
              <a:t>amigos se gastan bromas y juegan, pero NUNCA con la intención de hacerse </a:t>
            </a:r>
            <a:r>
              <a:rPr lang="es-CL" dirty="0" smtClean="0"/>
              <a:t>daño</a:t>
            </a:r>
          </a:p>
          <a:p>
            <a:r>
              <a:rPr lang="es-CL" dirty="0" smtClean="0"/>
              <a:t>Si </a:t>
            </a:r>
            <a:r>
              <a:rPr lang="es-CL" dirty="0"/>
              <a:t>eso pasa, piden perdón y no lo </a:t>
            </a:r>
            <a:r>
              <a:rPr lang="es-CL" dirty="0" smtClean="0"/>
              <a:t>repiten</a:t>
            </a:r>
          </a:p>
          <a:p>
            <a:r>
              <a:rPr lang="es-CL" dirty="0" smtClean="0"/>
              <a:t>Si </a:t>
            </a:r>
            <a:r>
              <a:rPr lang="es-CL" dirty="0"/>
              <a:t>te metes con otra persona para hacerle daño, le haces </a:t>
            </a:r>
            <a:r>
              <a:rPr lang="es-CL" dirty="0" smtClean="0"/>
              <a:t>sufrir</a:t>
            </a:r>
          </a:p>
          <a:p>
            <a:r>
              <a:rPr lang="es-CL" dirty="0" smtClean="0"/>
              <a:t>Las </a:t>
            </a:r>
            <a:r>
              <a:rPr lang="es-CL" dirty="0"/>
              <a:t>personas </a:t>
            </a:r>
            <a:r>
              <a:rPr lang="es-CL" dirty="0" smtClean="0"/>
              <a:t>que sienten </a:t>
            </a:r>
            <a:r>
              <a:rPr lang="es-CL" dirty="0"/>
              <a:t>placer humillando a otros: son CRUELES Y MALAS </a:t>
            </a:r>
            <a:r>
              <a:rPr lang="es-CL" dirty="0" smtClean="0"/>
              <a:t>PERSONAS</a:t>
            </a:r>
          </a:p>
          <a:p>
            <a:r>
              <a:rPr lang="es-CL" dirty="0" smtClean="0"/>
              <a:t>Piensa </a:t>
            </a:r>
            <a:r>
              <a:rPr lang="es-CL" dirty="0"/>
              <a:t>en el daño que haces, ¿cómo te sentirías tú</a:t>
            </a:r>
            <a:r>
              <a:rPr lang="es-CL" dirty="0" smtClean="0"/>
              <a:t>?</a:t>
            </a:r>
          </a:p>
          <a:p>
            <a:r>
              <a:rPr lang="es-CL" dirty="0" smtClean="0"/>
              <a:t>Hacer </a:t>
            </a:r>
            <a:r>
              <a:rPr lang="es-CL" dirty="0"/>
              <a:t>daño a otros terminará por hacerte daño a </a:t>
            </a:r>
            <a:r>
              <a:rPr lang="es-CL" dirty="0" smtClean="0"/>
              <a:t>ti</a:t>
            </a:r>
          </a:p>
          <a:p>
            <a:r>
              <a:rPr lang="es-CL" dirty="0" smtClean="0"/>
              <a:t>No bueno que los otros te tengan miedo</a:t>
            </a:r>
          </a:p>
          <a:p>
            <a:r>
              <a:rPr lang="es-CL" dirty="0" smtClean="0"/>
              <a:t>Hay </a:t>
            </a:r>
            <a:r>
              <a:rPr lang="es-CL" dirty="0"/>
              <a:t>maneras </a:t>
            </a:r>
            <a:r>
              <a:rPr lang="es-CL" dirty="0" smtClean="0"/>
              <a:t>mejores </a:t>
            </a:r>
            <a:r>
              <a:rPr lang="es-CL" dirty="0"/>
              <a:t>de </a:t>
            </a:r>
            <a:r>
              <a:rPr lang="es-CL" dirty="0" smtClean="0"/>
              <a:t>relacionarse</a:t>
            </a:r>
          </a:p>
          <a:p>
            <a:r>
              <a:rPr lang="es-CL" dirty="0" smtClean="0"/>
              <a:t>Si </a:t>
            </a:r>
            <a:r>
              <a:rPr lang="es-CL" dirty="0"/>
              <a:t>tus amigos te animan a ir de “matón</a:t>
            </a:r>
            <a:r>
              <a:rPr lang="es-CL" dirty="0" smtClean="0"/>
              <a:t>”, simplemente </a:t>
            </a:r>
            <a:r>
              <a:rPr lang="es-CL" dirty="0"/>
              <a:t>no </a:t>
            </a:r>
            <a:r>
              <a:rPr lang="es-CL" dirty="0" smtClean="0"/>
              <a:t>lo hagas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76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MEDIDAS PARA MEJORAR LA CONVIVENCIA, DESDE LA PERSPECTIVA DE LOS PADRES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89678"/>
          </a:xfrm>
        </p:spPr>
        <p:txBody>
          <a:bodyPr>
            <a:normAutofit fontScale="85000" lnSpcReduction="10000"/>
          </a:bodyPr>
          <a:lstStyle/>
          <a:p>
            <a:r>
              <a:rPr lang="es-CL" dirty="0"/>
              <a:t>Dar modelos </a:t>
            </a:r>
            <a:r>
              <a:rPr lang="es-CL" dirty="0" smtClean="0"/>
              <a:t>positivos</a:t>
            </a:r>
          </a:p>
          <a:p>
            <a:r>
              <a:rPr lang="es-CL" dirty="0" smtClean="0"/>
              <a:t>Ejercer </a:t>
            </a:r>
            <a:r>
              <a:rPr lang="es-CL" dirty="0"/>
              <a:t>la autoridad que </a:t>
            </a:r>
            <a:r>
              <a:rPr lang="es-CL" dirty="0" smtClean="0"/>
              <a:t>corresponde </a:t>
            </a:r>
            <a:r>
              <a:rPr lang="es-CL" dirty="0"/>
              <a:t>en el proceso de educación y de formación de </a:t>
            </a:r>
            <a:r>
              <a:rPr lang="es-CL" dirty="0" smtClean="0"/>
              <a:t>sus hijos/as</a:t>
            </a:r>
          </a:p>
          <a:p>
            <a:r>
              <a:rPr lang="es-CL" dirty="0" smtClean="0"/>
              <a:t>Definir </a:t>
            </a:r>
            <a:r>
              <a:rPr lang="es-CL" dirty="0"/>
              <a:t>normas de convivencia claras y </a:t>
            </a:r>
            <a:r>
              <a:rPr lang="es-CL" dirty="0" smtClean="0"/>
              <a:t>consistentes</a:t>
            </a:r>
          </a:p>
          <a:p>
            <a:r>
              <a:rPr lang="es-CL" dirty="0" smtClean="0"/>
              <a:t>Actitud </a:t>
            </a:r>
            <a:r>
              <a:rPr lang="es-CL" dirty="0"/>
              <a:t>positiva hacia </a:t>
            </a:r>
            <a:r>
              <a:rPr lang="es-CL" dirty="0" smtClean="0"/>
              <a:t>sus hijos/as: </a:t>
            </a:r>
            <a:r>
              <a:rPr lang="es-CL" dirty="0"/>
              <a:t>atención, disponibilidad y </a:t>
            </a:r>
            <a:r>
              <a:rPr lang="es-CL" dirty="0" smtClean="0"/>
              <a:t>aceptación</a:t>
            </a:r>
          </a:p>
          <a:p>
            <a:r>
              <a:rPr lang="es-CL" dirty="0" smtClean="0"/>
              <a:t>Fomento </a:t>
            </a:r>
            <a:r>
              <a:rPr lang="es-CL" dirty="0"/>
              <a:t>de la </a:t>
            </a:r>
            <a:r>
              <a:rPr lang="es-CL" dirty="0" smtClean="0"/>
              <a:t>no-violencia</a:t>
            </a:r>
          </a:p>
          <a:p>
            <a:r>
              <a:rPr lang="es-CL" dirty="0" smtClean="0"/>
              <a:t>Cooperación </a:t>
            </a:r>
            <a:r>
              <a:rPr lang="es-CL" dirty="0"/>
              <a:t>conjunta con los profesores y el </a:t>
            </a:r>
            <a:r>
              <a:rPr lang="es-CL" dirty="0" smtClean="0"/>
              <a:t>colegio. </a:t>
            </a:r>
            <a:r>
              <a:rPr lang="es-CL" dirty="0"/>
              <a:t>No desautorizar al </a:t>
            </a:r>
            <a:r>
              <a:rPr lang="es-CL" dirty="0" smtClean="0"/>
              <a:t>profesorado</a:t>
            </a:r>
          </a:p>
          <a:p>
            <a:r>
              <a:rPr lang="es-CL" dirty="0" smtClean="0"/>
              <a:t>Educación </a:t>
            </a:r>
            <a:r>
              <a:rPr lang="es-CL" dirty="0"/>
              <a:t>en valores (respeto, sinceridad, esfuerzo, perseverancia</a:t>
            </a:r>
            <a:r>
              <a:rPr lang="es-CL" dirty="0" smtClean="0"/>
              <a:t>…)</a:t>
            </a:r>
          </a:p>
          <a:p>
            <a:r>
              <a:rPr lang="es-CL" dirty="0" smtClean="0"/>
              <a:t>Denunciar </a:t>
            </a:r>
            <a:r>
              <a:rPr lang="es-CL" dirty="0"/>
              <a:t>situaciones de violencia o acoso en </a:t>
            </a:r>
            <a:r>
              <a:rPr lang="es-CL"/>
              <a:t>el </a:t>
            </a:r>
            <a:r>
              <a:rPr lang="es-CL" smtClean="0"/>
              <a:t>colegio</a:t>
            </a:r>
            <a:endParaRPr lang="es-CL" dirty="0" smtClean="0"/>
          </a:p>
          <a:p>
            <a:r>
              <a:rPr lang="es-CL" dirty="0" smtClean="0"/>
              <a:t>Evitar </a:t>
            </a:r>
            <a:r>
              <a:rPr lang="es-CL" dirty="0"/>
              <a:t>la sobreprotección de los </a:t>
            </a:r>
            <a:r>
              <a:rPr lang="es-CL" dirty="0" smtClean="0"/>
              <a:t>hijos</a:t>
            </a:r>
          </a:p>
          <a:p>
            <a:r>
              <a:rPr lang="es-CL" dirty="0" smtClean="0"/>
              <a:t>Impedir </a:t>
            </a:r>
            <a:r>
              <a:rPr lang="es-CL" dirty="0"/>
              <a:t>que los niños accedan a contenidos de la TV, videojuegos e internet inadecuados para su edad. </a:t>
            </a:r>
            <a:endParaRPr lang="es-CL" dirty="0" smtClean="0"/>
          </a:p>
          <a:p>
            <a:r>
              <a:rPr lang="es-CL" dirty="0" smtClean="0"/>
              <a:t>Cuidar </a:t>
            </a:r>
            <a:r>
              <a:rPr lang="es-CL" dirty="0"/>
              <a:t>su crecimiento personal y emocional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24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52890" y="405114"/>
            <a:ext cx="93986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6000" b="1" smtClean="0">
                <a:latin typeface="+mj-lt"/>
              </a:rPr>
              <a:t>LOS </a:t>
            </a:r>
            <a:r>
              <a:rPr lang="es-CL" sz="6000" b="1" dirty="0" smtClean="0">
                <a:latin typeface="+mj-lt"/>
              </a:rPr>
              <a:t>ESPERAMOS EN LA ASAMBLEA </a:t>
            </a:r>
            <a:r>
              <a:rPr lang="es-CL" sz="6000" b="1" dirty="0">
                <a:latin typeface="+mj-lt"/>
              </a:rPr>
              <a:t>D</a:t>
            </a:r>
            <a:r>
              <a:rPr lang="es-CL" sz="6000" b="1" dirty="0" smtClean="0">
                <a:latin typeface="+mj-lt"/>
              </a:rPr>
              <a:t>EL 23 DE MAYO</a:t>
            </a:r>
            <a:endParaRPr lang="es-CL" sz="6000" b="1" dirty="0">
              <a:latin typeface="+mj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423" y="2704497"/>
            <a:ext cx="4876800" cy="3486150"/>
          </a:xfrm>
          <a:prstGeom prst="rect">
            <a:avLst/>
          </a:prstGeom>
        </p:spPr>
      </p:pic>
      <p:pic>
        <p:nvPicPr>
          <p:cNvPr id="7" name="Imagen 6" descr="Resultado de imagen para imlp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000" t="1797" r="30600" b="3593"/>
          <a:stretch/>
        </p:blipFill>
        <p:spPr bwMode="auto">
          <a:xfrm>
            <a:off x="2246489" y="2704497"/>
            <a:ext cx="2059293" cy="27124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2484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Problemas de convivencia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747777"/>
            <a:ext cx="10178322" cy="4131815"/>
          </a:xfrm>
        </p:spPr>
        <p:txBody>
          <a:bodyPr/>
          <a:lstStyle/>
          <a:p>
            <a:r>
              <a:rPr lang="es-CL" dirty="0" smtClean="0"/>
              <a:t>Conductas disruptivas</a:t>
            </a:r>
          </a:p>
          <a:p>
            <a:r>
              <a:rPr lang="es-CL" dirty="0" smtClean="0"/>
              <a:t>Agresión verbal</a:t>
            </a:r>
          </a:p>
          <a:p>
            <a:r>
              <a:rPr lang="es-CL" dirty="0" smtClean="0"/>
              <a:t>Exclusión social</a:t>
            </a:r>
          </a:p>
          <a:p>
            <a:r>
              <a:rPr lang="es-CL" dirty="0" smtClean="0"/>
              <a:t>Agresión física indirecta</a:t>
            </a:r>
          </a:p>
          <a:p>
            <a:r>
              <a:rPr lang="es-CL" dirty="0" smtClean="0"/>
              <a:t>Agresión física directa</a:t>
            </a:r>
          </a:p>
          <a:p>
            <a:r>
              <a:rPr lang="es-CL" dirty="0" smtClean="0"/>
              <a:t>Acoso escolar</a:t>
            </a:r>
          </a:p>
          <a:p>
            <a:r>
              <a:rPr lang="es-CL" smtClean="0"/>
              <a:t>Acoso </a:t>
            </a:r>
            <a:r>
              <a:rPr lang="es-CL" dirty="0" smtClean="0"/>
              <a:t>sexual</a:t>
            </a:r>
          </a:p>
          <a:p>
            <a:r>
              <a:rPr lang="es-CL" dirty="0" smtClean="0"/>
              <a:t>Ciberacoso</a:t>
            </a:r>
          </a:p>
          <a:p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30" y="2020708"/>
            <a:ext cx="4402238" cy="304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3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Factores de riesgo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8" name="Elipse 7">
            <a:hlinkClick r:id="" action="ppaction://hlinkshowjump?jump=nextslide" highlightClick="1"/>
          </p:cNvPr>
          <p:cNvSpPr/>
          <p:nvPr/>
        </p:nvSpPr>
        <p:spPr>
          <a:xfrm>
            <a:off x="2895442" y="1414040"/>
            <a:ext cx="2974694" cy="216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PERSONALES</a:t>
            </a:r>
            <a:endParaRPr lang="es-CL" dirty="0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7513899" y="1414040"/>
            <a:ext cx="2974694" cy="216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FAMILIARES</a:t>
            </a:r>
            <a:endParaRPr lang="es-CL" dirty="0"/>
          </a:p>
        </p:txBody>
      </p:sp>
      <p:sp>
        <p:nvSpPr>
          <p:cNvPr id="10" name="Elipse 9">
            <a:hlinkClick r:id="rId3" action="ppaction://hlinksldjump"/>
          </p:cNvPr>
          <p:cNvSpPr/>
          <p:nvPr/>
        </p:nvSpPr>
        <p:spPr>
          <a:xfrm>
            <a:off x="1819154" y="4110941"/>
            <a:ext cx="2974694" cy="216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ESCOLARES</a:t>
            </a:r>
            <a:endParaRPr lang="es-CL" dirty="0"/>
          </a:p>
        </p:txBody>
      </p:sp>
      <p:sp>
        <p:nvSpPr>
          <p:cNvPr id="11" name="Elipse 10">
            <a:hlinkClick r:id="rId4" action="ppaction://hlinksldjump"/>
          </p:cNvPr>
          <p:cNvSpPr/>
          <p:nvPr/>
        </p:nvSpPr>
        <p:spPr>
          <a:xfrm>
            <a:off x="6026552" y="3835983"/>
            <a:ext cx="2974694" cy="216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SOCIALES</a:t>
            </a:r>
            <a:endParaRPr lang="es-CL" dirty="0"/>
          </a:p>
        </p:txBody>
      </p:sp>
      <p:sp>
        <p:nvSpPr>
          <p:cNvPr id="12" name="Flecha derecha 11">
            <a:hlinkClick r:id="rId5" action="ppaction://hlinksldjump"/>
          </p:cNvPr>
          <p:cNvSpPr/>
          <p:nvPr/>
        </p:nvSpPr>
        <p:spPr>
          <a:xfrm>
            <a:off x="9713089" y="5193174"/>
            <a:ext cx="1551007" cy="8429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09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Factores personales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Inestabilidad emocional</a:t>
            </a:r>
          </a:p>
          <a:p>
            <a:r>
              <a:rPr lang="es-CL" dirty="0" smtClean="0"/>
              <a:t>Baja autoestima</a:t>
            </a:r>
          </a:p>
          <a:p>
            <a:r>
              <a:rPr lang="es-CL" dirty="0" smtClean="0"/>
              <a:t>Déficit de habilidades sociales</a:t>
            </a:r>
          </a:p>
          <a:p>
            <a:r>
              <a:rPr lang="es-CL" dirty="0" smtClean="0"/>
              <a:t>Poca tolerancia a la frustración</a:t>
            </a:r>
          </a:p>
          <a:p>
            <a:r>
              <a:rPr lang="es-CL" dirty="0" smtClean="0"/>
              <a:t>Impulsividad </a:t>
            </a:r>
          </a:p>
          <a:p>
            <a:r>
              <a:rPr lang="es-CL" dirty="0" smtClean="0"/>
              <a:t>Irritabilidad</a:t>
            </a:r>
          </a:p>
          <a:p>
            <a:r>
              <a:rPr lang="es-CL" dirty="0" smtClean="0"/>
              <a:t>Psicopatologías </a:t>
            </a:r>
          </a:p>
          <a:p>
            <a:r>
              <a:rPr lang="es-CL" dirty="0" smtClean="0"/>
              <a:t>…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5" name="Flecha arriba 4">
            <a:hlinkClick r:id="rId2" action="ppaction://hlinksldjump"/>
          </p:cNvPr>
          <p:cNvSpPr/>
          <p:nvPr/>
        </p:nvSpPr>
        <p:spPr>
          <a:xfrm>
            <a:off x="6829063" y="2511706"/>
            <a:ext cx="3391383" cy="27316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FACTORES DE RIESGO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595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Factores familiares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Relaciones afectivas deficitarias</a:t>
            </a:r>
          </a:p>
          <a:p>
            <a:r>
              <a:rPr lang="es-CL" dirty="0" smtClean="0"/>
              <a:t>Bajo nivel de comunicación </a:t>
            </a:r>
          </a:p>
          <a:p>
            <a:r>
              <a:rPr lang="es-CL" dirty="0" smtClean="0"/>
              <a:t>Estilo educativo</a:t>
            </a:r>
          </a:p>
          <a:p>
            <a:r>
              <a:rPr lang="es-CL" dirty="0" smtClean="0"/>
              <a:t>Modelos inadecuados</a:t>
            </a:r>
          </a:p>
          <a:p>
            <a:r>
              <a:rPr lang="es-CL" dirty="0" smtClean="0"/>
              <a:t>Estrés familiar</a:t>
            </a:r>
          </a:p>
          <a:p>
            <a:r>
              <a:rPr lang="es-CL" dirty="0" smtClean="0"/>
              <a:t>…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6" name="Flecha arriba 5">
            <a:hlinkClick r:id="rId2" action="ppaction://hlinksldjump"/>
          </p:cNvPr>
          <p:cNvSpPr/>
          <p:nvPr/>
        </p:nvSpPr>
        <p:spPr>
          <a:xfrm>
            <a:off x="6829063" y="2511706"/>
            <a:ext cx="3391383" cy="27316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 DE RIESGO</a:t>
            </a:r>
          </a:p>
        </p:txBody>
      </p:sp>
    </p:spTree>
    <p:extLst>
      <p:ext uri="{BB962C8B-B14F-4D97-AF65-F5344CB8AC3E}">
        <p14:creationId xmlns:p14="http://schemas.microsoft.com/office/powerpoint/2010/main" val="4069698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Factores escolares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Bajo rendimiento escolar</a:t>
            </a:r>
          </a:p>
          <a:p>
            <a:r>
              <a:rPr lang="es-CL" dirty="0" smtClean="0"/>
              <a:t>Actitud negativa hacia los estudios</a:t>
            </a:r>
          </a:p>
          <a:p>
            <a:r>
              <a:rPr lang="es-CL" dirty="0" smtClean="0"/>
              <a:t>Experiencias negativas de escolarización </a:t>
            </a:r>
          </a:p>
          <a:p>
            <a:r>
              <a:rPr lang="es-CL" dirty="0" smtClean="0"/>
              <a:t>Estilo educativo del profesor</a:t>
            </a:r>
          </a:p>
          <a:p>
            <a:r>
              <a:rPr lang="es-CL" dirty="0" smtClean="0"/>
              <a:t>Clima de clases (compañeros)</a:t>
            </a:r>
          </a:p>
          <a:p>
            <a:r>
              <a:rPr lang="es-CL" dirty="0" smtClean="0"/>
              <a:t>…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5" name="Flecha arriba 4">
            <a:hlinkClick r:id="rId2" action="ppaction://hlinksldjump"/>
          </p:cNvPr>
          <p:cNvSpPr/>
          <p:nvPr/>
        </p:nvSpPr>
        <p:spPr>
          <a:xfrm>
            <a:off x="6829063" y="2511706"/>
            <a:ext cx="3391383" cy="27316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 DE RIESGO</a:t>
            </a:r>
          </a:p>
        </p:txBody>
      </p:sp>
    </p:spTree>
    <p:extLst>
      <p:ext uri="{BB962C8B-B14F-4D97-AF65-F5344CB8AC3E}">
        <p14:creationId xmlns:p14="http://schemas.microsoft.com/office/powerpoint/2010/main" val="937852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Factores sociales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Modelos conductuales negativos en grupo social </a:t>
            </a:r>
          </a:p>
          <a:p>
            <a:pPr marL="0" indent="0">
              <a:buNone/>
            </a:pPr>
            <a:r>
              <a:rPr lang="es-CL" dirty="0" smtClean="0"/>
              <a:t>o medios de comunicación </a:t>
            </a:r>
          </a:p>
          <a:p>
            <a:r>
              <a:rPr lang="es-CL" dirty="0" smtClean="0"/>
              <a:t>Habituarse a conductas inadecuadas</a:t>
            </a:r>
          </a:p>
          <a:p>
            <a:r>
              <a:rPr lang="es-CL" dirty="0" smtClean="0"/>
              <a:t>…</a:t>
            </a:r>
          </a:p>
          <a:p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sp>
        <p:nvSpPr>
          <p:cNvPr id="5" name="Flecha arriba 4">
            <a:hlinkClick r:id="rId2" action="ppaction://hlinksldjump"/>
          </p:cNvPr>
          <p:cNvSpPr/>
          <p:nvPr/>
        </p:nvSpPr>
        <p:spPr>
          <a:xfrm>
            <a:off x="6829063" y="2511706"/>
            <a:ext cx="3391383" cy="27316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 DE RIESGO</a:t>
            </a:r>
          </a:p>
        </p:txBody>
      </p:sp>
    </p:spTree>
    <p:extLst>
      <p:ext uri="{BB962C8B-B14F-4D97-AF65-F5344CB8AC3E}">
        <p14:creationId xmlns:p14="http://schemas.microsoft.com/office/powerpoint/2010/main" val="2909547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IRA V/S VIOLENCIA</a:t>
            </a:r>
            <a:endParaRPr lang="es-CL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513491"/>
              </p:ext>
            </p:extLst>
          </p:nvPr>
        </p:nvGraphicFramePr>
        <p:xfrm>
          <a:off x="1250950" y="2286000"/>
          <a:ext cx="1017905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/>
                <a:gridCol w="5089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IRA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VIOLENCIA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Emoción</a:t>
                      </a:r>
                      <a:r>
                        <a:rPr lang="es-CL" baseline="0" dirty="0" smtClean="0"/>
                        <a:t> básica (ira, enfado, rabia).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 smtClean="0"/>
                        <a:t>Genera un estado de alerta que permite defendernos.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 smtClean="0"/>
                        <a:t>Es una emoción que nos permite estar atentos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 smtClean="0"/>
                        <a:t>Sentirla es legítimo y adaptativo.</a:t>
                      </a:r>
                    </a:p>
                    <a:p>
                      <a:pPr algn="just"/>
                      <a:endParaRPr lang="es-CL" baseline="0" dirty="0" smtClean="0"/>
                    </a:p>
                    <a:p>
                      <a:pPr algn="just"/>
                      <a:endParaRPr lang="es-CL" baseline="0" dirty="0" smtClean="0"/>
                    </a:p>
                    <a:p>
                      <a:pPr algn="just"/>
                      <a:endParaRPr lang="es-CL" baseline="0" dirty="0" smtClean="0"/>
                    </a:p>
                    <a:p>
                      <a:pPr algn="just"/>
                      <a:endParaRPr lang="es-CL" baseline="0" dirty="0" smtClean="0"/>
                    </a:p>
                    <a:p>
                      <a:pPr algn="just"/>
                      <a:endParaRPr lang="es-CL" baseline="0" dirty="0" smtClean="0"/>
                    </a:p>
                    <a:p>
                      <a:pPr algn="just"/>
                      <a:endParaRPr lang="es-CL" baseline="0" dirty="0" smtClean="0"/>
                    </a:p>
                    <a:p>
                      <a:pPr algn="just"/>
                      <a:endParaRPr lang="es-CL" baseline="0" dirty="0" smtClean="0"/>
                    </a:p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Se aprende.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Es un acto con sentido intencionado.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Atenta contra la dignidad del ser humano.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Todo tipo de violencia,</a:t>
                      </a:r>
                      <a:r>
                        <a:rPr lang="es-CL" baseline="0" dirty="0" smtClean="0"/>
                        <a:t> implica querer hacer un daño.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 smtClean="0"/>
                        <a:t>Se relaciona con la aplicación de fuerza para conseguir intenciones propias.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Tiene que ver con baja tolerancia a la frustración, carencia de estrategias de comunicación y resolución de problemas</a:t>
                      </a:r>
                      <a:r>
                        <a:rPr lang="es-CL" baseline="0" dirty="0" smtClean="0"/>
                        <a:t> y con baja autoestima</a:t>
                      </a:r>
                      <a:r>
                        <a:rPr lang="es-CL" dirty="0" smtClean="0"/>
                        <a:t>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CL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513" y="4258298"/>
            <a:ext cx="2421109" cy="18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053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Discusiones v/s Acoso</a:t>
            </a:r>
            <a:endParaRPr lang="es-CL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954840"/>
              </p:ext>
            </p:extLst>
          </p:nvPr>
        </p:nvGraphicFramePr>
        <p:xfrm>
          <a:off x="1250950" y="1524279"/>
          <a:ext cx="1017905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/>
                <a:gridCol w="5089525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DISCUSIONES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ACOSO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Conflictos y desacuerdos son parte de las relaciones humanas y, por lo tanto, son inevitables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CL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Ocurren cuando las personas tienen opiniones diferentes o desean cosas distintas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CL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siempre tenemos en cuenta los sentimientos de los otros cuando queremos algo, podemos herirles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CL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 necesarios para aprender tolerancia a la frustración y resolución de conflictos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CL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 pasajeros y momentáneos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CL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mismo niño no es constantemente el blanco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Abuso de poder, desequilibrio de fuerzas (es intimidatorio)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CL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reitera, no es esporádico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CL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Intención de dañar, herir y causar sufrimiento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CL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puede manifestar de forma física, verbal o social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Equipo Multidisciplinar Instituto Miguel León Prado</a:t>
            </a:r>
            <a:endParaRPr lang="en-US" dirty="0"/>
          </a:p>
        </p:txBody>
      </p:sp>
      <p:pic>
        <p:nvPicPr>
          <p:cNvPr id="2050" name="Picture 2" descr="Resultado de imagen para dibujo ACO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4430375"/>
            <a:ext cx="1916574" cy="179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646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104</TotalTime>
  <Words>1130</Words>
  <Application>Microsoft Office PowerPoint</Application>
  <PresentationFormat>Panorámica</PresentationFormat>
  <Paragraphs>162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Badge</vt:lpstr>
      <vt:lpstr>El papel de la familia en la convivencia escolar</vt:lpstr>
      <vt:lpstr>Problemas de convivencia</vt:lpstr>
      <vt:lpstr>Factores de riesgo</vt:lpstr>
      <vt:lpstr>Factores personales</vt:lpstr>
      <vt:lpstr>Factores familiares </vt:lpstr>
      <vt:lpstr>Factores escolares</vt:lpstr>
      <vt:lpstr>Factores sociales</vt:lpstr>
      <vt:lpstr>IRA V/S VIOLENCIA</vt:lpstr>
      <vt:lpstr>Discusiones v/s Acoso</vt:lpstr>
      <vt:lpstr>EL PAPEL DE LA FAMILIA</vt:lpstr>
      <vt:lpstr>¿Qué HACEMOS ANTE UNA DISCUSIÓN?</vt:lpstr>
      <vt:lpstr>¿QUÉ HACEMOS ANTE UNA SITUACIÓN DE ACOSO ESCOLAR?</vt:lpstr>
      <vt:lpstr>SI MI HIJO/A ES LA VÍCTIMA</vt:lpstr>
      <vt:lpstr> SI MI HIJO/A ES EL AGRESOR/A</vt:lpstr>
      <vt:lpstr>MEDIDAS PARA MEJORAR LA CONVIVENCIA, DESDE LA PERSPECTIVA DE LOS PADRES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papel de la familia en la convivencia escolar</dc:title>
  <dc:creator>Carmen Gloria</dc:creator>
  <cp:lastModifiedBy>Carmen Gloria</cp:lastModifiedBy>
  <cp:revision>17</cp:revision>
  <dcterms:created xsi:type="dcterms:W3CDTF">2019-04-04T22:37:37Z</dcterms:created>
  <dcterms:modified xsi:type="dcterms:W3CDTF">2019-04-08T13:08:23Z</dcterms:modified>
</cp:coreProperties>
</file>